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3" d="100"/>
          <a:sy n="123" d="100"/>
        </p:scale>
        <p:origin x="558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94A84-7C89-4753-8904-6703CB268649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CB401-C628-4301-AAB6-F87761CC3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144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933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420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874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8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943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3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646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474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77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73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CB401-C628-4301-AAB6-F87761CC32D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39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hyperlink" Target="http://moodle.abclassroom.com/mod/page/view.php?id=76664" TargetMode="Externa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8.jpe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wmf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4.gif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5.jpe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6.jpe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7.gif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Online Learning: </a:t>
            </a:r>
            <a:br>
              <a:rPr lang="en-US" dirty="0"/>
            </a:br>
            <a:r>
              <a:rPr lang="en-US" dirty="0"/>
              <a:t>tips for Success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Andrea Bucklew </a:t>
            </a:r>
          </a:p>
        </p:txBody>
      </p:sp>
    </p:spTree>
    <p:extLst>
      <p:ext uri="{BB962C8B-B14F-4D97-AF65-F5344CB8AC3E}">
        <p14:creationId xmlns:p14="http://schemas.microsoft.com/office/powerpoint/2010/main" val="288722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and Other Policies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Numerous academic and student support services are available for online students.</a:t>
            </a:r>
          </a:p>
          <a:p>
            <a:pPr lvl="1"/>
            <a:r>
              <a:rPr lang="en-US" sz="2100" dirty="0"/>
              <a:t>Academic Center for Educational Success (ACES), </a:t>
            </a:r>
          </a:p>
          <a:p>
            <a:pPr lvl="1"/>
            <a:r>
              <a:rPr lang="en-US" sz="2100" dirty="0"/>
              <a:t>Disability Services,</a:t>
            </a:r>
          </a:p>
          <a:p>
            <a:pPr lvl="1"/>
            <a:r>
              <a:rPr lang="en-US" sz="2100" u="sng" dirty="0">
                <a:hlinkClick r:id="rId6" tooltip="Writing Lab"/>
              </a:rPr>
              <a:t>Writing Lab</a:t>
            </a:r>
            <a:r>
              <a:rPr lang="en-US" sz="2100" dirty="0"/>
              <a:t>, </a:t>
            </a:r>
          </a:p>
          <a:p>
            <a:pPr lvl="1"/>
            <a:r>
              <a:rPr lang="en-US" sz="2100" dirty="0"/>
              <a:t>Bookstore,</a:t>
            </a:r>
          </a:p>
          <a:p>
            <a:pPr lvl="1"/>
            <a:r>
              <a:rPr lang="en-US" sz="2100" dirty="0"/>
              <a:t>Counseling Services, </a:t>
            </a:r>
          </a:p>
          <a:p>
            <a:pPr lvl="1"/>
            <a:r>
              <a:rPr lang="en-US" sz="2100" dirty="0"/>
              <a:t>Library Resources,</a:t>
            </a:r>
          </a:p>
          <a:p>
            <a:pPr lvl="1"/>
            <a:r>
              <a:rPr lang="en-US" sz="2100" dirty="0"/>
              <a:t>Financial Aid. </a:t>
            </a:r>
          </a:p>
          <a:p>
            <a:pPr lvl="1"/>
            <a:r>
              <a:rPr lang="en-US" sz="2100" dirty="0"/>
              <a:t>For questions related to Moodle, please contact Mr. Nathan Fortney, Instructional Designer, at fortneynd@ab.edu or 304-457-6350.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90525B7F-2703-4A25-B37B-ADFB1671CF2E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67381" y="61693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9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462">
        <p:fade/>
      </p:transition>
    </mc:Choice>
    <mc:Fallback xmlns="">
      <p:transition spd="med" advTm="384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332470-C594-4ADE-9809-51CCB2155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Seek Help when Needed!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91FF0CE-7D02-471F-91C9-89AC9F373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6"/>
            <a:r>
              <a:rPr lang="en-US" sz="3200" dirty="0"/>
              <a:t>If you have questions, ask!</a:t>
            </a:r>
          </a:p>
          <a:p>
            <a:pPr lvl="6"/>
            <a:r>
              <a:rPr lang="en-US" sz="3200" dirty="0"/>
              <a:t>Online learning is not isolated learning.</a:t>
            </a:r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B515FDEF-0B4F-471F-BBA4-2B53281B5B23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  <p:pic>
        <p:nvPicPr>
          <p:cNvPr id="3074" name="Picture 2" descr="C:\Users\bucklewaj\AppData\Local\Microsoft\Windows\Temporary Internet Files\Content.IE5\3QXAKK8G\question-marks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18" y="1681564"/>
            <a:ext cx="2251982" cy="168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4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2981">
        <p:fade/>
      </p:transition>
    </mc:Choice>
    <mc:Fallback xmlns="">
      <p:transition spd="med" advTm="329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to Online Education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Welcome </a:t>
            </a:r>
          </a:p>
          <a:p>
            <a:r>
              <a:rPr lang="en-US" dirty="0"/>
              <a:t>Dr. Andrea Bucklew, Associate Provost</a:t>
            </a:r>
          </a:p>
          <a:p>
            <a:pPr lvl="1"/>
            <a:r>
              <a:rPr lang="en-US" dirty="0"/>
              <a:t>304-457-6438</a:t>
            </a:r>
          </a:p>
          <a:p>
            <a:pPr lvl="1"/>
            <a:r>
              <a:rPr lang="en-US" dirty="0"/>
              <a:t>bucklewaj@ab.edu</a:t>
            </a:r>
          </a:p>
          <a:p>
            <a:endParaRPr lang="en-US" dirty="0"/>
          </a:p>
        </p:txBody>
      </p:sp>
      <p:pic>
        <p:nvPicPr>
          <p:cNvPr id="4" name="WIN_20170629_10_16_12_ProTrim">
            <a:hlinkClick r:id="" action="ppaction://media"/>
            <a:extLst>
              <a:ext uri="{FF2B5EF4-FFF2-40B4-BE49-F238E27FC236}">
                <a16:creationId xmlns:a16="http://schemas.microsoft.com/office/drawing/2014/main" xmlns="" id="{58DA9C09-6DC5-47F6-8B05-AEF68299D204}"/>
              </a:ext>
            </a:extLst>
          </p:cNvPr>
          <p:cNvPicPr>
            <a:picLocks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="" xmlns:p15="http://schemas.microsoft.com/office/powerpoint/2012/main" val="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53808" y="806173"/>
            <a:ext cx="5062331" cy="379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6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7785">
        <p:fade/>
      </p:transition>
    </mc:Choice>
    <mc:Fallback xmlns="">
      <p:transition spd="med" advClick="0" advTm="277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Expect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6"/>
            <a:r>
              <a:rPr lang="en-US" sz="2400" dirty="0"/>
              <a:t>Online courses are just as rigorous as face-to-face courses. </a:t>
            </a:r>
          </a:p>
          <a:p>
            <a:pPr lvl="6"/>
            <a:r>
              <a:rPr lang="en-US" sz="2400" dirty="0"/>
              <a:t>Don’t wait until the last few days of the course to complete all the work. </a:t>
            </a:r>
          </a:p>
          <a:p>
            <a:pPr lvl="6"/>
            <a:r>
              <a:rPr lang="en-US" sz="2400" dirty="0"/>
              <a:t>Regular and frequent participation in the course is required from day one. 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C186A479-B0A7-4C48-94E9-7F87AA3F3753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43876" y="6153989"/>
            <a:ext cx="609600" cy="609600"/>
          </a:xfrm>
          <a:prstGeom prst="rect">
            <a:avLst/>
          </a:prstGeom>
        </p:spPr>
      </p:pic>
      <p:pic>
        <p:nvPicPr>
          <p:cNvPr id="1027" name="Picture 3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754" y="1703987"/>
            <a:ext cx="1795882" cy="183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75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2819">
        <p:fade/>
      </p:transition>
    </mc:Choice>
    <mc:Fallback xmlns="">
      <p:transition spd="med" advClick="0" advTm="328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Requirements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Reliable internet connection</a:t>
            </a:r>
          </a:p>
          <a:p>
            <a:r>
              <a:rPr lang="en-US" dirty="0"/>
              <a:t>Fully updated operating system </a:t>
            </a:r>
          </a:p>
          <a:p>
            <a:r>
              <a:rPr lang="en-US" dirty="0"/>
              <a:t>Fully updated media player </a:t>
            </a:r>
          </a:p>
          <a:p>
            <a:r>
              <a:rPr lang="en-US" dirty="0"/>
              <a:t>Firefox and Chrome Browsers installed </a:t>
            </a:r>
          </a:p>
          <a:p>
            <a:r>
              <a:rPr lang="en-US" dirty="0"/>
              <a:t>Microsoft Word, PowerPoint, and Excel 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0685D53B-40D0-4102-995F-D239EAC8CECB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  <p:pic>
        <p:nvPicPr>
          <p:cNvPr id="5" name="Picture 2" descr="C:\Program Files\Microsoft Office\MEDIA\CAGCAT10\j0300520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562" y="1661276"/>
            <a:ext cx="2137151" cy="183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61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6294">
        <p:fade/>
      </p:transition>
    </mc:Choice>
    <mc:Fallback xmlns="">
      <p:transition spd="med" advClick="0" advTm="562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is Key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 in to your course each and every day to avoid missing important announcements and updates.</a:t>
            </a:r>
          </a:p>
          <a:p>
            <a:r>
              <a:rPr lang="en-US" dirty="0"/>
              <a:t>Contact the professor within the first couple of days of the course if you have any concerns or questions about the course requirements. Because there is often a natural and necessary delay in communication for an online course, it is also advisable to check the other course resources frequently.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389C76DB-66E7-4DEE-96CF-5E435634C513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9326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83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252">
        <p:fade/>
      </p:transition>
    </mc:Choice>
    <mc:Fallback xmlns="">
      <p:transition spd="med" advTm="382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Don’t procrastinate!</a:t>
            </a:r>
          </a:p>
          <a:p>
            <a:r>
              <a:rPr lang="en-US" dirty="0"/>
              <a:t>Schedule a regular time (and a sufficient amount of it) to devote to your online course.</a:t>
            </a:r>
          </a:p>
          <a:p>
            <a:r>
              <a:rPr lang="en-US" dirty="0"/>
              <a:t>Keep a close eye on the course calendar provided on Moodle and in the course syllabus. Add key dates to your personal calendar as well.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20B998C0-898A-4BD6-BEEC-10A5198ED5CD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67382" y="6248400"/>
            <a:ext cx="609600" cy="609600"/>
          </a:xfrm>
          <a:prstGeom prst="rect">
            <a:avLst/>
          </a:prstGeom>
        </p:spPr>
      </p:pic>
      <p:pic>
        <p:nvPicPr>
          <p:cNvPr id="2051" name="Picture 3" descr="C:\Users\bucklewaj\AppData\Local\Microsoft\Windows\Temporary Internet Files\Content.IE5\VFZO0VV0\Metric_clock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90" y="3549112"/>
            <a:ext cx="1994511" cy="196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06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5366">
        <p:fade/>
      </p:transition>
    </mc:Choice>
    <mc:Fallback xmlns="">
      <p:transition spd="med" advTm="553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Organize everything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Organize all of your electronic files in a way that makes sense to you. For example:</a:t>
            </a:r>
          </a:p>
          <a:p>
            <a:pPr lvl="1"/>
            <a:r>
              <a:rPr lang="en-US" dirty="0"/>
              <a:t>Coursename_assignment1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Remember the Rule of 3 for important digital media</a:t>
            </a:r>
          </a:p>
          <a:p>
            <a:pPr lvl="1"/>
            <a:r>
              <a:rPr lang="en-US" dirty="0"/>
              <a:t>3 Copies</a:t>
            </a:r>
          </a:p>
          <a:p>
            <a:pPr lvl="1"/>
            <a:r>
              <a:rPr lang="en-US" dirty="0"/>
              <a:t>2 Different mediums ( desktop, flash drive, cloud, etc.)</a:t>
            </a:r>
          </a:p>
          <a:p>
            <a:pPr lvl="1"/>
            <a:r>
              <a:rPr lang="en-US" dirty="0"/>
              <a:t>And 1 in an offsite location (cloud storage is great for this)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64FB1969-0710-4E92-8F08-BBAFE681A751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82400" y="61865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3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791">
        <p:fade/>
      </p:transition>
    </mc:Choice>
    <mc:Fallback xmlns="">
      <p:transition spd="med" advTm="357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Honesty is our Policy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Students enrolled at Alderson Broaddus University are expected to uphold standards of academic integrity! </a:t>
            </a:r>
          </a:p>
          <a:p>
            <a:r>
              <a:rPr lang="en-US" dirty="0"/>
              <a:t>Any act of dishonesty in academic work is subject to disciplinary action, up to and including expulsion.</a:t>
            </a:r>
          </a:p>
          <a:p>
            <a:r>
              <a:rPr lang="en-US" dirty="0"/>
              <a:t>The complete policy on academic integrity as well as penalties can be found in the Online Student Handbook and University catalogs. </a:t>
            </a:r>
          </a:p>
          <a:p>
            <a:r>
              <a:rPr lang="en-US" dirty="0"/>
              <a:t>All online students are required to take and complete an Academic Integrity Quiz prior to starting any online course.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252AD5BC-DFD3-42D5-9F92-895F3C5003D2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4634" y="6248400"/>
            <a:ext cx="609600" cy="609600"/>
          </a:xfrm>
          <a:prstGeom prst="rect">
            <a:avLst/>
          </a:prstGeom>
        </p:spPr>
      </p:pic>
      <p:pic>
        <p:nvPicPr>
          <p:cNvPr id="5122" name="Picture 2" descr="C:\Users\bucklewaj\AppData\Local\Microsoft\Windows\Temporary Internet Files\Content.IE5\AJUUCSNG\Integrity_Shield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203" y="4153546"/>
            <a:ext cx="1643303" cy="181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84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1743">
        <p:fade/>
      </p:transition>
    </mc:Choice>
    <mc:Fallback xmlns="">
      <p:transition spd="med" advTm="517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HAndbooks</a:t>
            </a:r>
            <a:r>
              <a:rPr lang="en-US" dirty="0"/>
              <a:t> and Other Policies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Many important documents can be found on the Moodle homepage and ABU website. These include </a:t>
            </a:r>
          </a:p>
          <a:p>
            <a:pPr lvl="1"/>
            <a:r>
              <a:rPr lang="en-US" dirty="0"/>
              <a:t>The Student Handbook</a:t>
            </a:r>
          </a:p>
          <a:p>
            <a:pPr lvl="1"/>
            <a:r>
              <a:rPr lang="en-US" dirty="0"/>
              <a:t>Online Student Handbook, </a:t>
            </a:r>
          </a:p>
          <a:p>
            <a:pPr lvl="1"/>
            <a:r>
              <a:rPr lang="en-US" dirty="0"/>
              <a:t>Undergraduate and Graduate Catalogs. 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Students should review these documents carefully and abide by all policies. 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042515D3-39B3-4A3F-BC8D-0FF7751BBEFE}"/>
              </a:ext>
            </a:extLst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4634" y="6177951"/>
            <a:ext cx="609600" cy="609600"/>
          </a:xfrm>
          <a:prstGeom prst="rect">
            <a:avLst/>
          </a:prstGeom>
        </p:spPr>
      </p:pic>
      <p:pic>
        <p:nvPicPr>
          <p:cNvPr id="4098" name="Picture 2" descr="C:\Users\bucklewaj\AppData\Local\Microsoft\Windows\Temporary Internet Files\Content.IE5\6BJ22ZLM\rule_book1[1]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526" y="1506419"/>
            <a:ext cx="2022389" cy="136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63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400">
        <p:fade/>
      </p:transition>
    </mc:Choice>
    <mc:Fallback xmlns="">
      <p:transition spd="med" advTm="3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Online tips for Succes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38462|recordLength=38462|start=0|end=38462|audioFormat={00001610-0000-0010-8000-00AA00389B71}|audioRate=44100|muted=false|volume=0.8|fadeIn=0|fadeOut=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32982|recordLength=32982|start=0|end=32982|audioFormat={00001610-0000-0010-8000-00AA00389B71}|audioRate=44100|muted=false|volume=0.8|fadeIn=0|fadeOut=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recordStart=0|recordEnd=27786|recordLength=27786|start=0|end=27786|audioFormat={00001610-0000-0010-8000-00AA00389B71}|audioRate=48000|muted=false|volume=0.8|fadeIn=0|fadeOut=0|videoFormat={34363248-0000-0010-8000-00AA00389B71}|videoRate=30|videoWidth=640|videoHeight=48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32819|recordLength=32819|start=0|end=32819|audioFormat={00001610-0000-0010-8000-00AA00389B71}|audioRate=44100|muted=false|volume=0.8|fadeIn=0|fadeOut=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56295|recordLength=56295|start=0|end=56295|audioFormat={00001610-0000-0010-8000-00AA00389B71}|audioRate=44100|muted=false|volume=0.8|fadeIn=0|fadeOut=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38253|recordLength=38253|start=0|end=38253|audioFormat={00001610-0000-0010-8000-00AA00389B71}|audioRate=44100|muted=false|volume=0.8|fadeIn=0|fadeOut=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55366|recordLength=55366|start=0|end=55366|audioFormat={00001610-0000-0010-8000-00AA00389B71}|audioRate=44100|muted=false|volume=0.8|fadeIn=0|fadeOut=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35791|recordLength=35791|start=0|end=35791|audioFormat={00001610-0000-0010-8000-00AA00389B71}|audioRate=44100|muted=false|volume=0.8|fadeIn=0|fadeOut=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51744|recordLength=51744|start=0|end=51744|audioFormat={00001610-0000-0010-8000-00AA00389B71}|audioRate=44100|muted=true|volume=0.8|fadeIn=0|fadeOut=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THENA.MIXSHAPE" val="|embedded=true|audioOnly=true|recordStart=0|recordEnd=33400|recordLength=33400|start=0|end=33400|audioFormat={00001610-0000-0010-8000-00AA00389B71}|audioRate=44100|muted=false|volume=0.8|fadeIn=0|fadeOut=0"/>
</p:tagLst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155</TotalTime>
  <Words>486</Words>
  <Application>Microsoft Office PowerPoint</Application>
  <PresentationFormat>Custom</PresentationFormat>
  <Paragraphs>68</Paragraphs>
  <Slides>11</Slides>
  <Notes>11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Slice</vt:lpstr>
      <vt:lpstr>Online Learning:  tips for Success </vt:lpstr>
      <vt:lpstr>Welcome to Online Education </vt:lpstr>
      <vt:lpstr>What to Expect </vt:lpstr>
      <vt:lpstr>Technical Requirements </vt:lpstr>
      <vt:lpstr>Communication is Key </vt:lpstr>
      <vt:lpstr>Time Management </vt:lpstr>
      <vt:lpstr>Organize everything   </vt:lpstr>
      <vt:lpstr>Honesty is our Policy </vt:lpstr>
      <vt:lpstr>HAndbooks and Other Policies  </vt:lpstr>
      <vt:lpstr>Resources and Other Policies  </vt:lpstr>
      <vt:lpstr>Seek Help when Needed!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tips for Success</dc:title>
  <dc:creator>fortneynd</dc:creator>
  <cp:lastModifiedBy>bucklewaj</cp:lastModifiedBy>
  <cp:revision>17</cp:revision>
  <dcterms:created xsi:type="dcterms:W3CDTF">2017-06-15T13:25:38Z</dcterms:created>
  <dcterms:modified xsi:type="dcterms:W3CDTF">2017-07-10T14:24:14Z</dcterms:modified>
</cp:coreProperties>
</file>